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4"/>
    <p:sldMasterId id="2147483820" r:id="rId5"/>
  </p:sldMasterIdLst>
  <p:sldIdLst>
    <p:sldId id="256" r:id="rId6"/>
    <p:sldId id="257" r:id="rId7"/>
    <p:sldId id="258" r:id="rId8"/>
    <p:sldId id="259" r:id="rId9"/>
    <p:sldId id="262" r:id="rId10"/>
    <p:sldId id="261" r:id="rId11"/>
    <p:sldId id="260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32F723-F053-4DA5-A35D-6EC5C908E935}" v="15" dt="2024-07-08T07:45:04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0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4808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63898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2643748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8253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1220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8727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8318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680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0120-CDFC-48DE-A6EA-6DEEDD0E436A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308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9FAAF-C467-4C93-8ECD-39AF5A14D49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79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863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3E37E480-B2BA-4553-A144-61E7F75833E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r>
              <a:rPr lang="en-US"/>
              <a:t>
             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26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E682A-6B53-4B08-AE4D-4C5E659103CC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55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9F0F6-BEBB-4894-ABB2-75C5CBE0DDB9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349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E9E5F-17D9-4A30-9DA3-64E46A6DF111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5839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AC5F0-3BC3-4718-BCCA-24B5655EC864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943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8BD81-465B-40F2-9A54-9DF3B12AF598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868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3CEF-64EF-4C43-9530-8E9CBFD2CAD1}" type="datetimeFigureOut">
              <a:rPr lang="en-US" smtClean="0"/>
              <a:t>7/14/2024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9796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F5BA7-0A17-4D30-9B66-E29324151C73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0552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BB1B-D40A-4DB9-B3DE-BAAE675B83C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508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3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74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33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464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BEA474-078D-4E9B-9B14-09A87B19DC46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506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7D986-8816-4272-A432-0437A28A9828}" type="datetime1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5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image" Target="../media/image8.png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2D6E202-B606-4609-B914-27C9371A1F6D}" type="datetime1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129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B70A3DFD-A535-46B2-84C1-61DC8B16A904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196A61CA-0502-4EE4-9724-96EA822543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89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a.europa.eu/soer-2015/europe/climate-change-impacts-and-adaptation" TargetMode="External"/><Relationship Id="rId7" Type="http://schemas.openxmlformats.org/officeDocument/2006/relationships/hyperlink" Target="https://www.pexels.com/fr-fr/photo/agriculture-bok-choi-brouiller-centrales-2749165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jpeg"/><Relationship Id="rId5" Type="http://schemas.openxmlformats.org/officeDocument/2006/relationships/hyperlink" Target="https://ourworld.unu.edu/en/africa-and-climate-change" TargetMode="Externa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hyperlink" Target="http://rincondelemprendedor.es/emprender-sin-capital-o-casi/" TargetMode="External"/><Relationship Id="rId7" Type="http://schemas.openxmlformats.org/officeDocument/2006/relationships/hyperlink" Target="https://medium.com/@subtletea/the-new-millionaires-the-rise-of-internet-middlemen-cb76c7e8ea50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gif"/><Relationship Id="rId5" Type="http://schemas.openxmlformats.org/officeDocument/2006/relationships/hyperlink" Target="https://ruralindiaonline.org/en/articles/punjabs-arhtiyas-sins-of-commission/" TargetMode="External"/><Relationship Id="rId4" Type="http://schemas.openxmlformats.org/officeDocument/2006/relationships/image" Target="../media/image14.jpeg"/><Relationship Id="rId9" Type="http://schemas.openxmlformats.org/officeDocument/2006/relationships/hyperlink" Target="https://www.asiapathways-adbi.org/2018/06/volatility-linkages-between-energy-and-food-price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search/agriculture%20drone" TargetMode="External"/><Relationship Id="rId7" Type="http://schemas.openxmlformats.org/officeDocument/2006/relationships/hyperlink" Target="https://thebluediamondgallery.com/legal/regulations.html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jpeg"/><Relationship Id="rId5" Type="http://schemas.openxmlformats.org/officeDocument/2006/relationships/hyperlink" Target="https://support.skillscommons.org/showcases/apprenticeships/skillscommons-apprenticeship-resources/agriculture/" TargetMode="Externa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atcheri.in/the-national-food-security-act-2013-and-its-implications-in-the-covid-19-pandemic-by-anurag-mohan-bhatnagar-and-kumar-satyam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pxhere.com/en/photo/1095960" TargetMode="External"/><Relationship Id="rId4" Type="http://schemas.openxmlformats.org/officeDocument/2006/relationships/image" Target="../media/image2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lickr.com/photos/danboarder/3365071856/" TargetMode="External"/><Relationship Id="rId7" Type="http://schemas.openxmlformats.org/officeDocument/2006/relationships/hyperlink" Target="https://pxhere.com/en/photo/1389378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eg"/><Relationship Id="rId5" Type="http://schemas.openxmlformats.org/officeDocument/2006/relationships/hyperlink" Target="https://ruralindiaonline.org/en/articles/wheels-of-rural-indian-west/" TargetMode="External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3.0/" TargetMode="External"/><Relationship Id="rId3" Type="http://schemas.openxmlformats.org/officeDocument/2006/relationships/hyperlink" Target="https://researchleap.com/the-covid-19-crisis-implications-for-the-development-and-growth-of-agricultural-sector-in-eu-countries-and-russia/" TargetMode="External"/><Relationship Id="rId7" Type="http://schemas.openxmlformats.org/officeDocument/2006/relationships/hyperlink" Target="https://www.picpedia.org/chalkboard/e/economic-development.html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7.jpeg"/><Relationship Id="rId5" Type="http://schemas.openxmlformats.org/officeDocument/2006/relationships/hyperlink" Target="https://oercommons.org/courseware/lesson/67770" TargetMode="Externa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88C7-C872-64D1-6530-5ECF1E129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000" y="1295400"/>
            <a:ext cx="10481734" cy="3228428"/>
          </a:xfrm>
        </p:spPr>
        <p:txBody>
          <a:bodyPr>
            <a:noAutofit/>
          </a:bodyPr>
          <a:lstStyle/>
          <a:p>
            <a:r>
              <a:rPr lang="en-GB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Discuss challenges in India's agriculture and their impact on food security, rural livelihoods, and economic development.</a:t>
            </a:r>
            <a:endParaRPr lang="en-IN" sz="5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760C3-77AD-6D2C-09EC-E8C3D6F24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9000" y="5218386"/>
            <a:ext cx="8452068" cy="497189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algn="ctr"/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Indian Economy </a:t>
            </a:r>
            <a:r>
              <a:rPr lang="en-GB" sz="3600" b="1" dirty="0" err="1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P.Pt</a:t>
            </a:r>
            <a:r>
              <a:rPr lang="en-GB" sz="36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By -635</a:t>
            </a:r>
            <a:endParaRPr lang="en-IN" sz="3600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8EEB5F-F5B6-1109-9D46-A232D8A18F2B}"/>
              </a:ext>
            </a:extLst>
          </p:cNvPr>
          <p:cNvSpPr/>
          <p:nvPr/>
        </p:nvSpPr>
        <p:spPr>
          <a:xfrm>
            <a:off x="10093034" y="4233334"/>
            <a:ext cx="184730" cy="584775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  <a:scene3d>
              <a:camera prst="orthographicFront"/>
              <a:lightRig rig="threePt" dir="t"/>
            </a:scene3d>
            <a:sp3d extrusionH="57150">
              <a:bevelT h="25400" prst="softRound"/>
            </a:sp3d>
          </a:bodyPr>
          <a:lstStyle/>
          <a:p>
            <a:pPr algn="ctr"/>
            <a:endParaRPr lang="en-US" sz="3200" b="1" cap="none" spc="0">
              <a:ln w="12700" cmpd="sng">
                <a:solidFill>
                  <a:srgbClr val="0070C0"/>
                </a:solidFill>
                <a:prstDash val="solid"/>
              </a:ln>
              <a:solidFill>
                <a:srgbClr val="002060"/>
              </a:solidFill>
              <a:effectLst>
                <a:glow rad="228600">
                  <a:srgbClr val="64924A">
                    <a:satMod val="175000"/>
                    <a:alpha val="40000"/>
                  </a:srgbClr>
                </a:glow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  <a:reflection blurRad="6350" stA="60000" endA="900" endPos="60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64665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CE46B-F832-7A70-3848-3D9F7105A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800" y="321733"/>
            <a:ext cx="8619068" cy="6324599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1. Climate Change and Environmental Stress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Erratic Weather Patterns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Unpredictable monsoon seasons, increased frequency of droughts, floods, and cyclones disrupt crop cycles.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Soil Degradation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Overuse of chemical fertilizers and pesticides, monocropping, and improper irrigation practices lead to soil health deterioration.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Water Scarcity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Groundwater depletion and inefficient water management reduce water availability for irrigation.</a:t>
            </a:r>
          </a:p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2. Fragmented Land Holdings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Small and Marginal Farms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The majority of farmers own small plots, limiting economies of scale and mechanization.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Land Fragmentation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Inheritance practices further divide land into smaller, less productive parcels.</a:t>
            </a:r>
          </a:p>
          <a:p>
            <a:endParaRPr lang="en-I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3A9D28-A160-3205-2800-451256501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33933" y="59267"/>
            <a:ext cx="3064933" cy="2091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DAB2C6-08B8-27F7-5224-18CB6D8FA9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29752" y="2223188"/>
            <a:ext cx="3064934" cy="17248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EF515A-A82A-8091-040A-1C6BD486CB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25572" y="4503576"/>
            <a:ext cx="3069114" cy="172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50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2778B-46EE-B61F-17DC-468A76C96D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8" y="609599"/>
            <a:ext cx="8754001" cy="6129867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4. Financial Constraints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Limited Access to Credit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Small farmers often struggle to obtain affordable credit due to lack of collateral and high interest rates.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Indebtedness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Many farmers are trapped in cycles of debt, exacerbated by crop failures and low income.</a:t>
            </a:r>
          </a:p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5. Market Inefficiencies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Price Volatility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Fluctuations in market prices for crops can lead to financial instability for farmers.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Middlemen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Farmers often receive a small fraction of the final market price due to the presence of intermediaries in the supply chain.</a:t>
            </a:r>
          </a:p>
          <a:p>
            <a:pPr>
              <a:buFont typeface="Arial" panose="020B0604020202020204" pitchFamily="34" charset="0"/>
              <a:buChar char="•"/>
            </a:pPr>
            <a:endParaRPr lang="en-GB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2261D3-FDFA-4662-F125-7F262FC80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083146" y="192114"/>
            <a:ext cx="3025775" cy="15954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30B3C-B421-498A-FE68-9CD250568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083145" y="1914775"/>
            <a:ext cx="3025775" cy="20164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496E2B-7964-A841-0EB7-3AD12C2424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083144" y="5482553"/>
            <a:ext cx="2337858" cy="12569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F6077B2-4A8C-3265-C733-58F900954C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083144" y="4020642"/>
            <a:ext cx="2506133" cy="1461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16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D48A-47DA-EE01-23C4-12902E3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333" y="262467"/>
            <a:ext cx="9025467" cy="6358466"/>
          </a:xfrm>
        </p:spPr>
        <p:txBody>
          <a:bodyPr>
            <a:normAutofit/>
          </a:bodyPr>
          <a:lstStyle/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6. Technological Barriers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Low Adoption of Modern Techniques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Limited awareness and access to modern farming practices and technologies hinder productivity.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Research and Development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Inadequate investment in agricultural research and development affects innovation and improvement in farming methods.</a:t>
            </a:r>
          </a:p>
          <a:p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7. Policy and Governance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Subsidy Distortions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Inefficient subsidy systems often </a:t>
            </a:r>
            <a:r>
              <a:rPr lang="en-GB" sz="240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favor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certain crops or inputs, leading to imbalances in agricultural practices.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Gaps</a:t>
            </a:r>
            <a:r>
              <a:rPr lang="en-GB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Poor implementation of agricultural policies and schemes reduces their effectiveness.</a:t>
            </a:r>
          </a:p>
          <a:p>
            <a:endParaRPr lang="en-IN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F318CC-435E-FA47-BEA6-97D85AC3D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386247" y="0"/>
            <a:ext cx="2665667" cy="17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D9DA3B-ACC7-6E2C-64CE-898DAB2C4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0800000" flipV="1">
            <a:off x="9415495" y="1778000"/>
            <a:ext cx="2607172" cy="14220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F6FB67-8AFF-9832-8735-0A339BC7F7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643533" y="3942646"/>
            <a:ext cx="2214033" cy="14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201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D48A-47DA-EE01-23C4-12902E3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868" y="169333"/>
            <a:ext cx="9482665" cy="649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/>
              <a:t>The challenges in India's agriculture sector have profound impacts on food security, rural livelihoods, and economic development. Let's delve deeper into these impacts:</a:t>
            </a:r>
          </a:p>
          <a:p>
            <a:pPr marL="0" indent="0">
              <a:buNone/>
            </a:pPr>
            <a:r>
              <a:rPr lang="en-GB" sz="24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1. Food Security</a:t>
            </a:r>
          </a:p>
          <a:p>
            <a:r>
              <a:rPr lang="en-GB" b="1"/>
              <a:t>Production Uncertainty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Reduced Yields</a:t>
            </a:r>
            <a:r>
              <a:rPr lang="en-GB"/>
              <a:t>: Erratic weather conditions and environmental stress can lead to significant reductions in crop yields. For instance, droughts and unseasonal rains can destroy crops, reducing overall food production.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Crop Failures</a:t>
            </a:r>
            <a:r>
              <a:rPr lang="en-GB"/>
              <a:t>: Extreme weather events can cause complete crop failures, leading to acute food shortages in affected regions.</a:t>
            </a:r>
          </a:p>
          <a:p>
            <a:r>
              <a:rPr lang="en-GB" b="1"/>
              <a:t>Nutritional Quality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Staple Crop Dominance</a:t>
            </a:r>
            <a:r>
              <a:rPr lang="en-GB"/>
              <a:t>: Policies and subsidies often encourage the cultivation of staple crops like rice and wheat at the expense of more diverse and nutritionally rich crops. This can result in a lack of dietary diversity and nutritional deficiencies.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Decline in Traditional Crops</a:t>
            </a:r>
            <a:r>
              <a:rPr lang="en-GB"/>
              <a:t>: Traditional, nutrient-rich crops like millets and pulses are often neglected, further reducing dietary diversity and nutritional quality.</a:t>
            </a:r>
          </a:p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C98A1F-C893-016D-9FBF-F06B18D02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643533" y="1389340"/>
            <a:ext cx="2446867" cy="18054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D43BD5-3375-2EF8-FFB7-ADBB66D625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433" y="3663243"/>
            <a:ext cx="2357967" cy="157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192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D48A-47DA-EE01-23C4-12902E3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33" y="127001"/>
            <a:ext cx="9736667" cy="6731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2. Rural Livelihoods</a:t>
            </a:r>
          </a:p>
          <a:p>
            <a:r>
              <a:rPr lang="en-GB" b="1"/>
              <a:t>Income Instability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Price Volatility</a:t>
            </a:r>
            <a:r>
              <a:rPr lang="en-GB"/>
              <a:t>: Market prices for agricultural products can fluctuate widely, often dropping below the cost of production, leading to financial losses for farmers.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High Input Costs</a:t>
            </a:r>
            <a:r>
              <a:rPr lang="en-GB"/>
              <a:t>: Rising costs of seeds, fertilizers, and pesticides add to the financial burden on farmers, reducing their profit margins.</a:t>
            </a:r>
          </a:p>
          <a:p>
            <a:r>
              <a:rPr lang="en-GB" b="1"/>
              <a:t>Migration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Rural-Urban Migration</a:t>
            </a:r>
            <a:r>
              <a:rPr lang="en-GB"/>
              <a:t>: Unstable and insufficient agricultural income pushes many rural residents to migrate to urban areas in search of better employment opportunities. This migration can lead to </a:t>
            </a:r>
            <a:r>
              <a:rPr lang="en-GB" err="1"/>
              <a:t>labor</a:t>
            </a:r>
            <a:r>
              <a:rPr lang="en-GB"/>
              <a:t> shortages in the agricultural sector and overcrowding in cities.</a:t>
            </a:r>
          </a:p>
          <a:p>
            <a:r>
              <a:rPr lang="en-GB" b="1"/>
              <a:t>Indebtedness and Poverty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Debt Traps</a:t>
            </a:r>
            <a:r>
              <a:rPr lang="en-GB"/>
              <a:t>: Farmers often take loans to cover input costs. When crops fail or prices drop, they struggle to repay these loans, leading to cycles of debt and poverty.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Farmer Suicides</a:t>
            </a:r>
            <a:r>
              <a:rPr lang="en-GB"/>
              <a:t>: Financial stress and indebtedness have led to a distressing number of farmer suicides, highlighting the severe impact on mental health and well-being.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8E7BBD-C7EE-BCEC-8467-DC1991018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43066" y="905933"/>
            <a:ext cx="2048933" cy="1765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A5D75C-8BF8-2C34-9288-B1FDA7AFC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864074" y="3103032"/>
            <a:ext cx="2209393" cy="14768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840457-6734-CE06-89BE-6F139B0A1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855200" y="4924477"/>
            <a:ext cx="2132788" cy="163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59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D8D48A-47DA-EE01-23C4-12902E38D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1" y="135467"/>
            <a:ext cx="11091332" cy="6722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b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ighlight>
                  <a:srgbClr val="C0C0C0"/>
                </a:highlight>
              </a:rPr>
              <a:t>3. Economic Development</a:t>
            </a:r>
          </a:p>
          <a:p>
            <a:r>
              <a:rPr lang="en-GB" b="1"/>
              <a:t>Agricultural GDP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Economic Contribution</a:t>
            </a:r>
            <a:r>
              <a:rPr lang="en-GB"/>
              <a:t>: Agriculture is a significant contributor to India's GDP. Challenges in the sector can slow down overall economic growth and affect the entire economy.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Rural Economy</a:t>
            </a:r>
            <a:r>
              <a:rPr lang="en-GB"/>
              <a:t>: A struggling agricultural sector directly impacts the rural economy, leading to reduced spending power and economic stagnation in rural areas.</a:t>
            </a:r>
          </a:p>
          <a:p>
            <a:r>
              <a:rPr lang="en-GB" b="1"/>
              <a:t>Employment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Underemployment</a:t>
            </a:r>
            <a:r>
              <a:rPr lang="en-GB"/>
              <a:t>: Agriculture employs a large portion of the Indian workforce. However, due to low productivity and financial instability, many agricultural workers are underemployed, contributing to rural poverty.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Youth Unemployment</a:t>
            </a:r>
            <a:r>
              <a:rPr lang="en-GB"/>
              <a:t>: The lack of attractive opportunities in agriculture drives young people to urban areas, leading to an aging farming population and reduced agricultural innovation.</a:t>
            </a:r>
          </a:p>
          <a:p>
            <a:r>
              <a:rPr lang="en-GB" b="1"/>
              <a:t>Regional Disparities</a:t>
            </a:r>
            <a:r>
              <a:rPr lang="en-GB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Uneven Development</a:t>
            </a:r>
            <a:r>
              <a:rPr lang="en-GB"/>
              <a:t>: Agricultural challenges exacerbate regional disparities, with areas having better irrigation and infrastructure faring better than those without.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/>
              <a:t>Rural-Urban Divide</a:t>
            </a:r>
            <a:r>
              <a:rPr lang="en-GB"/>
              <a:t>: The disparity between rural and urban areas can widen, leading to increased social and economic inequalities.</a:t>
            </a:r>
          </a:p>
          <a:p>
            <a:pPr marL="0" indent="0">
              <a:buNone/>
            </a:pPr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3D1100-F785-F078-B08C-09E9BF71D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588002" y="111803"/>
            <a:ext cx="1659184" cy="9856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3881D5-32BA-98C4-4410-CF85F7B37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128529" y="165586"/>
            <a:ext cx="1659183" cy="9318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E68FBE-3F6E-BB9F-30DA-DDCF750584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69055" y="135467"/>
            <a:ext cx="1370544" cy="9011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A2148C-896D-4DA3-AFE7-FD3D4B5FF541}"/>
              </a:ext>
            </a:extLst>
          </p:cNvPr>
          <p:cNvSpPr txBox="1"/>
          <p:nvPr/>
        </p:nvSpPr>
        <p:spPr>
          <a:xfrm>
            <a:off x="1180791" y="7158000"/>
            <a:ext cx="104304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>
                <a:hlinkClick r:id="rId7" tooltip="https://www.picpedia.org/chalkboard/e/economic-development.html"/>
              </a:rPr>
              <a:t>This Photo</a:t>
            </a:r>
            <a:r>
              <a:rPr lang="en-IN" sz="900"/>
              <a:t> by Unknown Author is licensed under </a:t>
            </a:r>
            <a:r>
              <a:rPr lang="en-IN" sz="900">
                <a:hlinkClick r:id="rId8" tooltip="https://creativecommons.org/licenses/by-sa/3.0/"/>
              </a:rPr>
              <a:t>CC BY-SA</a:t>
            </a:r>
            <a:endParaRPr lang="en-IN" sz="900"/>
          </a:p>
        </p:txBody>
      </p:sp>
    </p:spTree>
    <p:extLst>
      <p:ext uri="{BB962C8B-B14F-4D97-AF65-F5344CB8AC3E}">
        <p14:creationId xmlns:p14="http://schemas.microsoft.com/office/powerpoint/2010/main" val="1638637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AFF038C-C98B-FEC2-6B43-EDB8D010EF7D}"/>
              </a:ext>
            </a:extLst>
          </p:cNvPr>
          <p:cNvSpPr/>
          <p:nvPr/>
        </p:nvSpPr>
        <p:spPr>
          <a:xfrm>
            <a:off x="1159933" y="2015067"/>
            <a:ext cx="96774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pPr algn="ctr"/>
            <a:r>
              <a:rPr lang="en-GB" sz="60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 Thank You</a:t>
            </a:r>
            <a:br>
              <a:rPr lang="en-GB" sz="60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</a:br>
            <a:r>
              <a:rPr lang="en-GB" sz="60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 </a:t>
            </a:r>
            <a:r>
              <a:rPr lang="en-GB" sz="6000" b="0" cap="none" spc="0" dirty="0" err="1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P.Pt</a:t>
            </a:r>
            <a:r>
              <a:rPr lang="en-GB" sz="6000" b="0" cap="none" spc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. </a:t>
            </a:r>
            <a:r>
              <a:rPr lang="en-GB" sz="6000" b="0" cap="none" spc="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By- </a:t>
            </a:r>
            <a:r>
              <a:rPr lang="en-GB" sz="6000" dirty="0">
                <a:ln w="0">
                  <a:solidFill>
                    <a:schemeClr val="accent1">
                      <a:lumMod val="75000"/>
                    </a:schemeClr>
                  </a:solidFill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635</a:t>
            </a:r>
            <a:endParaRPr lang="en-IN" sz="6000" b="0" cap="none" spc="0" dirty="0">
              <a:ln w="0">
                <a:solidFill>
                  <a:schemeClr val="accent1">
                    <a:lumMod val="75000"/>
                  </a:schemeClr>
                </a:solidFill>
              </a:ln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  <a:reflection blurRad="6350" stA="60000" endA="900" endPos="60000" dist="2999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56992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3EEFF0-FB57-4CB4-8BFC-DF397689E2E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D2957789-34B8-480C-AF9B-3EB54B9E5C96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Slate</Template>
  <TotalTime>0</TotalTime>
  <Words>820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Arial</vt:lpstr>
      <vt:lpstr>Calisto MT</vt:lpstr>
      <vt:lpstr>Rockwell</vt:lpstr>
      <vt:lpstr>Rockwell Condensed</vt:lpstr>
      <vt:lpstr>Wingdings</vt:lpstr>
      <vt:lpstr>Wingdings 2</vt:lpstr>
      <vt:lpstr>Slate</vt:lpstr>
      <vt:lpstr>Wood Type</vt:lpstr>
      <vt:lpstr>Discuss challenges in India's agriculture and their impact on food security, rural livelihoods, and economic development.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Discuss challenges in India's agriculture and their impact on food security, rural livelihoods, and economic development.</dc:title>
  <dc:creator>Mayank Raj Choudhary</dc:creator>
  <cp:lastModifiedBy>Mayank Raj Choudhary</cp:lastModifiedBy>
  <cp:revision>4</cp:revision>
  <dcterms:created xsi:type="dcterms:W3CDTF">2024-07-04T20:43:29Z</dcterms:created>
  <dcterms:modified xsi:type="dcterms:W3CDTF">2024-07-13T18:59:10Z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